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9"/>
  </p:notesMasterIdLst>
  <p:handoutMasterIdLst>
    <p:handoutMasterId r:id="rId10"/>
  </p:handoutMasterIdLst>
  <p:sldIdLst>
    <p:sldId id="256" r:id="rId2"/>
    <p:sldId id="375" r:id="rId3"/>
    <p:sldId id="374" r:id="rId4"/>
    <p:sldId id="360" r:id="rId5"/>
    <p:sldId id="372" r:id="rId6"/>
    <p:sldId id="370" r:id="rId7"/>
    <p:sldId id="371" r:id="rId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70D"/>
    <a:srgbClr val="ECE099"/>
    <a:srgbClr val="621463"/>
    <a:srgbClr val="FF0000"/>
    <a:srgbClr val="631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1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500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Die Gemeinde auf den Auftrag ausrichten</a:t>
            </a:r>
          </a:p>
          <a:p>
            <a:pPr>
              <a:defRPr/>
            </a:pPr>
            <a:r>
              <a:rPr lang="de-DE"/>
              <a:t>Peter Riedl, Steve </a:t>
            </a:r>
            <a:r>
              <a:rPr lang="de-DE" err="1"/>
              <a:t>Walent</a:t>
            </a:r>
            <a:endParaRPr lang="de-DE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BFP Gemeindeberatung</a:t>
            </a:r>
          </a:p>
          <a:p>
            <a:pPr>
              <a:defRPr/>
            </a:pPr>
            <a:r>
              <a:rPr lang="de-DE"/>
              <a:t>19. Werkstatttage, 26.-29.03.2012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09F945-EEC4-BB47-A459-88E60C242A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568048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Der Beratungsprozess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17. WST 28.02.-02.03.11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F62118-A697-FE45-A815-E70D72D6B4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237621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BFB904D-1DAF-2644-B87B-BE93125B8623}" type="slidenum">
              <a:rPr lang="de-DE" sz="1200"/>
              <a:pPr eaLnBrk="1" hangingPunct="1"/>
              <a:t>1</a:t>
            </a:fld>
            <a:endParaRPr lang="de-DE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 WST 28.02.-02.03.11</a:t>
            </a:r>
          </a:p>
        </p:txBody>
      </p:sp>
      <p:sp>
        <p:nvSpPr>
          <p:cNvPr id="3" name="Überschriftenplatzhalter 2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Der Beratungsprozess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A4C53-D6C9-E748-AA96-EE2A7CF6D8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36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AEE8F-7462-2048-A5D3-FF3237447F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101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61DC-FFC9-624D-B8F2-0F56FC31D5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44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77D44-45F6-E242-B456-E0CD4F029C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977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971BF-5538-A249-B21C-1AEEFFE3F2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63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FED2D-B316-BF43-ABFA-957F1DCDB93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540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23B04-0568-834C-A5A6-A0A565E8B5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168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AB0F2-AF0E-8F49-B2E1-F5DFD39D5C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910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5ED07-E981-F348-8A74-AD9EEB4F49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243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885CA-2025-1740-962D-BEA7C6F8CE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9518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auf Platzhalter ziehen oder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1F3F8-E178-C34C-819B-DA08C223C45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3886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5476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2025" y="6308725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E5CE8578-5A71-B24B-929F-68D12D56992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30" name="Picture 7" descr="GB LOGO 4C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5"/>
          <a:stretch>
            <a:fillRect/>
          </a:stretch>
        </p:blipFill>
        <p:spPr bwMode="auto">
          <a:xfrm>
            <a:off x="6516688" y="6281738"/>
            <a:ext cx="2016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sldNum="0"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912" y="1564918"/>
            <a:ext cx="6121400" cy="3016210"/>
          </a:xfrm>
        </p:spPr>
        <p:txBody>
          <a:bodyPr wrap="square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de-DE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j-ea"/>
                <a:cs typeface="+mj-cs"/>
              </a:rPr>
              <a:t>Wie bleibt mein Leben und mein Dienst relevant für die nächste Generation</a:t>
            </a:r>
            <a:br>
              <a:rPr lang="de-DE" sz="6600" dirty="0">
                <a:latin typeface="Trebuchet MS" pitchFamily="34" charset="0"/>
                <a:ea typeface="+mj-ea"/>
                <a:cs typeface="+mj-cs"/>
              </a:rPr>
            </a:b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663" cy="10801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/>
              <a:t>Generation „Gold“: Wir leben länger ...</a:t>
            </a:r>
            <a:br>
              <a:rPr lang="de-DE" dirty="0"/>
            </a:br>
            <a:r>
              <a:rPr lang="de-DE" dirty="0"/>
              <a:t>Was fangen wir damit an?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56236"/>
            <a:ext cx="7920880" cy="474942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889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4075490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56663" cy="9361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/>
              <a:t>Wir sind besonders herausgefordert, weil wir in einer Zeit der Umwälzung leben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988841"/>
            <a:ext cx="8229600" cy="3168352"/>
          </a:xfrm>
        </p:spPr>
        <p:txBody>
          <a:bodyPr/>
          <a:lstStyle/>
          <a:p>
            <a:r>
              <a:rPr lang="de-DE" sz="2800" dirty="0"/>
              <a:t>„200 Oberste von den Angehörigen Issachars, die die Zeiten verstanden und wussten, was Israel zu tun hatte ...“ </a:t>
            </a:r>
            <a:r>
              <a:rPr lang="de-DE" sz="2000" dirty="0"/>
              <a:t>1. Chron 12,32</a:t>
            </a:r>
          </a:p>
          <a:p>
            <a:pPr lvl="1"/>
            <a:r>
              <a:rPr lang="de-DE" sz="2000" dirty="0"/>
              <a:t>Ein Gespür für den Lauf der Geschichte haben</a:t>
            </a:r>
          </a:p>
          <a:p>
            <a:pPr lvl="1"/>
            <a:r>
              <a:rPr lang="de-DE" sz="2000" dirty="0"/>
              <a:t>Das Gebot der Stunde erkennen</a:t>
            </a:r>
          </a:p>
        </p:txBody>
      </p:sp>
    </p:spTree>
    <p:extLst>
      <p:ext uri="{BB962C8B-B14F-4D97-AF65-F5344CB8AC3E}">
        <p14:creationId xmlns:p14="http://schemas.microsoft.com/office/powerpoint/2010/main" val="2906865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520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>
                <a:ea typeface="+mj-ea"/>
                <a:cs typeface="+mj-cs"/>
              </a:rPr>
              <a:t>Gesellschaftliche Lebenswelt der Nachmoderne</a:t>
            </a:r>
            <a:endParaRPr lang="de-DE" baseline="50000" dirty="0">
              <a:ea typeface="+mj-ea"/>
              <a:cs typeface="+mj-cs"/>
            </a:endParaRPr>
          </a:p>
        </p:txBody>
      </p:sp>
      <p:sp>
        <p:nvSpPr>
          <p:cNvPr id="25602" name="Textfeld 5"/>
          <p:cNvSpPr txBox="1">
            <a:spLocks noChangeArrowheads="1"/>
          </p:cNvSpPr>
          <p:nvPr/>
        </p:nvSpPr>
        <p:spPr bwMode="auto">
          <a:xfrm flipH="1">
            <a:off x="684213" y="6159500"/>
            <a:ext cx="417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200"/>
              <a:t>Typologie der vierten EKD Mitgliedersynode</a:t>
            </a:r>
          </a:p>
          <a:p>
            <a:pPr eaLnBrk="1" hangingPunct="1"/>
            <a:r>
              <a:rPr lang="de-DE" sz="1200"/>
              <a:t>Milieus praktisch; Schulz, Hauschildt, Kohler, S. 46 ff</a:t>
            </a:r>
          </a:p>
        </p:txBody>
      </p:sp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179388" y="2060575"/>
          <a:ext cx="8640762" cy="410533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44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979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Mentalität</a:t>
                      </a:r>
                    </a:p>
                  </a:txBody>
                  <a:tcPr marL="91438" marR="91438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Prämoderne</a:t>
                      </a:r>
                    </a:p>
                  </a:txBody>
                  <a:tcPr marL="91438" marR="91438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Moderne</a:t>
                      </a:r>
                    </a:p>
                  </a:txBody>
                  <a:tcPr marL="91438" marR="91438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Postmoderne</a:t>
                      </a:r>
                    </a:p>
                  </a:txBody>
                  <a:tcPr marL="91438" marR="91438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970">
                <a:tc>
                  <a:txBody>
                    <a:bodyPr/>
                    <a:lstStyle/>
                    <a:p>
                      <a:r>
                        <a:rPr lang="de-DE" sz="1800" b="1" dirty="0"/>
                        <a:t>Fokus</a:t>
                      </a:r>
                    </a:p>
                  </a:txBody>
                  <a:tcPr marL="91438" marR="91438" marT="45713" marB="45713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Traditions-orientierung</a:t>
                      </a:r>
                    </a:p>
                  </a:txBody>
                  <a:tcPr marL="91438" marR="91438" marT="45713" marB="45713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Rationalität</a:t>
                      </a:r>
                    </a:p>
                  </a:txBody>
                  <a:tcPr marL="91438" marR="91438" marT="45713" marB="45713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Pluralismus</a:t>
                      </a:r>
                    </a:p>
                  </a:txBody>
                  <a:tcPr marL="91438" marR="91438"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970">
                <a:tc>
                  <a:txBody>
                    <a:bodyPr/>
                    <a:lstStyle/>
                    <a:p>
                      <a:r>
                        <a:rPr lang="de-DE" sz="1800" b="1" dirty="0"/>
                        <a:t>Kritische Akzentuierung</a:t>
                      </a:r>
                    </a:p>
                  </a:txBody>
                  <a:tcPr marL="91438" marR="91438" marT="45713" marB="45713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Fundamentalismus</a:t>
                      </a:r>
                    </a:p>
                  </a:txBody>
                  <a:tcPr marL="91438" marR="91438" marT="45713" marB="45713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Kritizismus,</a:t>
                      </a:r>
                      <a:r>
                        <a:rPr lang="de-DE" sz="1800" baseline="0" dirty="0"/>
                        <a:t> Skeptizismus</a:t>
                      </a:r>
                      <a:endParaRPr lang="de-DE" sz="1800" dirty="0"/>
                    </a:p>
                  </a:txBody>
                  <a:tcPr marL="91438" marR="91438" marT="45713" marB="45713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Relativismus</a:t>
                      </a:r>
                    </a:p>
                  </a:txBody>
                  <a:tcPr marL="91438" marR="91438"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678">
                <a:tc>
                  <a:txBody>
                    <a:bodyPr/>
                    <a:lstStyle/>
                    <a:p>
                      <a:r>
                        <a:rPr lang="de-DE" sz="1800" b="1" dirty="0"/>
                        <a:t>Weltanschau-</a:t>
                      </a:r>
                      <a:r>
                        <a:rPr lang="de-DE" sz="1800" b="1" dirty="0" err="1"/>
                        <a:t>liche</a:t>
                      </a:r>
                      <a:r>
                        <a:rPr lang="de-DE" sz="1800" b="1" dirty="0"/>
                        <a:t> Zuordnung (exemplarisch)</a:t>
                      </a:r>
                    </a:p>
                  </a:txBody>
                  <a:tcPr marL="91438" marR="91438" marT="45713" marB="45713"/>
                </a:tc>
                <a:tc>
                  <a:txBody>
                    <a:bodyPr/>
                    <a:lstStyle/>
                    <a:p>
                      <a:r>
                        <a:rPr lang="de-DE" sz="1800" dirty="0" err="1"/>
                        <a:t>Fundamenta-listische</a:t>
                      </a:r>
                      <a:r>
                        <a:rPr lang="de-DE" sz="1800" dirty="0"/>
                        <a:t> Christen + Muslime + ...</a:t>
                      </a:r>
                    </a:p>
                  </a:txBody>
                  <a:tcPr marL="91438" marR="91438" marT="45713" marB="45713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Agnostiker, Atheisten, Naturalisten; mod.</a:t>
                      </a:r>
                      <a:r>
                        <a:rPr lang="de-DE" sz="1800" baseline="0" dirty="0"/>
                        <a:t> + </a:t>
                      </a:r>
                      <a:r>
                        <a:rPr lang="de-DE" sz="1800" baseline="0" dirty="0" err="1"/>
                        <a:t>lib</a:t>
                      </a:r>
                      <a:r>
                        <a:rPr lang="de-DE" sz="1800" baseline="0" dirty="0"/>
                        <a:t>. Protestanten</a:t>
                      </a:r>
                      <a:endParaRPr lang="de-DE" sz="1800" dirty="0"/>
                    </a:p>
                  </a:txBody>
                  <a:tcPr marL="91438" marR="91438" marT="45713" marB="45713"/>
                </a:tc>
                <a:tc>
                  <a:txBody>
                    <a:bodyPr/>
                    <a:lstStyle/>
                    <a:p>
                      <a:r>
                        <a:rPr lang="de-DE" sz="1800" dirty="0" err="1"/>
                        <a:t>Pluralisten</a:t>
                      </a:r>
                      <a:r>
                        <a:rPr lang="de-DE" sz="1800" dirty="0"/>
                        <a:t>, </a:t>
                      </a:r>
                      <a:r>
                        <a:rPr lang="de-DE" sz="1800" dirty="0" err="1"/>
                        <a:t>Relat-ivisten</a:t>
                      </a:r>
                      <a:r>
                        <a:rPr lang="de-DE" sz="1800" dirty="0"/>
                        <a:t>, </a:t>
                      </a:r>
                      <a:r>
                        <a:rPr lang="de-DE" sz="1800" dirty="0" err="1"/>
                        <a:t>Hedo</a:t>
                      </a:r>
                      <a:r>
                        <a:rPr lang="de-DE" sz="1800" dirty="0"/>
                        <a:t>-nisten, Esoteriker, freie Spiritualität</a:t>
                      </a:r>
                    </a:p>
                  </a:txBody>
                  <a:tcPr marL="91438" marR="91438"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678">
                <a:tc>
                  <a:txBody>
                    <a:bodyPr/>
                    <a:lstStyle/>
                    <a:p>
                      <a:r>
                        <a:rPr lang="de-DE" sz="1800" b="1" dirty="0"/>
                        <a:t>Wahrheits-konzepte</a:t>
                      </a:r>
                    </a:p>
                  </a:txBody>
                  <a:tcPr marL="91438" marR="91438" marT="45713" marB="45713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Nur eine Wahrheit, die ist klar; nicht um</a:t>
                      </a:r>
                      <a:r>
                        <a:rPr lang="de-DE" sz="1800" baseline="0" dirty="0"/>
                        <a:t>...für sie streiten</a:t>
                      </a:r>
                      <a:endParaRPr lang="de-DE" sz="1800" dirty="0"/>
                    </a:p>
                  </a:txBody>
                  <a:tcPr marL="91438" marR="91438" marT="45713" marB="45713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Eine Wahrheit,</a:t>
                      </a:r>
                      <a:r>
                        <a:rPr lang="de-DE" sz="1800" baseline="0" dirty="0"/>
                        <a:t> aber unklar; um die Wahrheit ringen</a:t>
                      </a:r>
                      <a:endParaRPr lang="de-DE" sz="1800" dirty="0"/>
                    </a:p>
                  </a:txBody>
                  <a:tcPr marL="91438" marR="91438" marT="45713" marB="45713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Viele Wahrheiten; jeder ist sich seine Wahrheit; Ringen unnötig </a:t>
                      </a:r>
                    </a:p>
                  </a:txBody>
                  <a:tcPr marL="91438" marR="91438"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Gleichschenkliges Dreieck 10"/>
          <p:cNvSpPr/>
          <p:nvPr/>
        </p:nvSpPr>
        <p:spPr>
          <a:xfrm>
            <a:off x="250825" y="692150"/>
            <a:ext cx="8569325" cy="129698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b="1" dirty="0"/>
              <a:t>Nachmoderne</a:t>
            </a:r>
          </a:p>
          <a:p>
            <a:pPr algn="ctr">
              <a:defRPr/>
            </a:pPr>
            <a:r>
              <a:rPr lang="de-DE" sz="1800" dirty="0"/>
              <a:t>Lebenswirklichkeit als Miteinander von Basismentalitäten</a:t>
            </a:r>
          </a:p>
          <a:p>
            <a:pPr algn="ctr">
              <a:defRPr/>
            </a:pPr>
            <a:endParaRPr lang="de-DE" sz="1800" dirty="0"/>
          </a:p>
          <a:p>
            <a:pPr algn="ctr">
              <a:defRPr/>
            </a:pPr>
            <a:endParaRPr lang="de-DE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feld 5"/>
          <p:cNvSpPr txBox="1">
            <a:spLocks noChangeArrowheads="1"/>
          </p:cNvSpPr>
          <p:nvPr/>
        </p:nvSpPr>
        <p:spPr bwMode="auto">
          <a:xfrm flipH="1">
            <a:off x="684213" y="6159500"/>
            <a:ext cx="417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200"/>
              <a:t>Typologie der vierten EKD Mitgliedersynode</a:t>
            </a:r>
          </a:p>
          <a:p>
            <a:pPr eaLnBrk="1" hangingPunct="1"/>
            <a:r>
              <a:rPr lang="de-DE" sz="1200"/>
              <a:t>Milieus praktisch; Schulz, Hauschildt, Kohler, S. 46 ff</a:t>
            </a:r>
          </a:p>
        </p:txBody>
      </p:sp>
      <p:pic>
        <p:nvPicPr>
          <p:cNvPr id="26626" name="Bild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519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>
                <a:ea typeface="+mj-ea"/>
                <a:cs typeface="+mj-cs"/>
              </a:rPr>
              <a:t>Lebenswelten</a:t>
            </a:r>
            <a:endParaRPr lang="de-DE" baseline="50000" dirty="0">
              <a:ea typeface="+mj-ea"/>
              <a:cs typeface="+mj-cs"/>
            </a:endParaRPr>
          </a:p>
        </p:txBody>
      </p:sp>
      <p:sp>
        <p:nvSpPr>
          <p:cNvPr id="37890" name="Textfeld 5"/>
          <p:cNvSpPr txBox="1">
            <a:spLocks noChangeArrowheads="1"/>
          </p:cNvSpPr>
          <p:nvPr/>
        </p:nvSpPr>
        <p:spPr bwMode="auto">
          <a:xfrm flipH="1">
            <a:off x="684213" y="6159500"/>
            <a:ext cx="417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200"/>
              <a:t>Typologie der vierten EKD Mitgliedersynode</a:t>
            </a:r>
          </a:p>
          <a:p>
            <a:pPr eaLnBrk="1" hangingPunct="1"/>
            <a:r>
              <a:rPr lang="de-DE" sz="1200"/>
              <a:t>Milieus praktisch; Schulz, Hauschildt, Kohler, S. 46 ff</a:t>
            </a:r>
          </a:p>
        </p:txBody>
      </p:sp>
      <p:sp>
        <p:nvSpPr>
          <p:cNvPr id="37891" name="Textfeld 8"/>
          <p:cNvSpPr txBox="1">
            <a:spLocks noChangeArrowheads="1"/>
          </p:cNvSpPr>
          <p:nvPr/>
        </p:nvSpPr>
        <p:spPr bwMode="auto">
          <a:xfrm>
            <a:off x="684213" y="1125538"/>
            <a:ext cx="7600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b="1"/>
              <a:t>Welche Bedeutung haben diese Unterschiede für ..</a:t>
            </a:r>
          </a:p>
        </p:txBody>
      </p:sp>
      <p:sp>
        <p:nvSpPr>
          <p:cNvPr id="37892" name="Textfeld 3"/>
          <p:cNvSpPr txBox="1">
            <a:spLocks noChangeArrowheads="1"/>
          </p:cNvSpPr>
          <p:nvPr/>
        </p:nvSpPr>
        <p:spPr bwMode="auto">
          <a:xfrm>
            <a:off x="3419475" y="1989138"/>
            <a:ext cx="46736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de-DE" sz="2000" dirty="0"/>
              <a:t>Gottesdienste: Ablauf, Predigt, Musik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de-DE" sz="2000" dirty="0"/>
              <a:t>Gemeinschaftsvorstellungen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de-DE" sz="2000" dirty="0"/>
              <a:t>Rolle des Pastors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de-DE" sz="2000" dirty="0"/>
              <a:t>Beteiligung von Ehrenamtlichen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de-DE" sz="2000" dirty="0"/>
              <a:t>Leitungsstil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de-DE" sz="2000" dirty="0"/>
              <a:t>Evangelisation, Mission, Diakonie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de-DE" sz="2000" dirty="0"/>
              <a:t>Wunsch nach Kleingruppen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de-DE" sz="2000" dirty="0"/>
              <a:t>Kommunikation und Medien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011" y="2492896"/>
            <a:ext cx="3393851" cy="2464325"/>
          </a:xfrm>
          <a:prstGeom prst="rect">
            <a:avLst/>
          </a:prstGeom>
          <a:effectLst>
            <a:softEdge rad="190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663" cy="936104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1200"/>
              </a:spcAft>
              <a:defRPr/>
            </a:pPr>
            <a:r>
              <a:rPr lang="de-DE" dirty="0">
                <a:ea typeface="+mj-ea"/>
                <a:cs typeface="+mj-cs"/>
              </a:rPr>
              <a:t>Gott hat einen Plan für uns: </a:t>
            </a:r>
            <a:br>
              <a:rPr lang="de-DE" dirty="0">
                <a:ea typeface="+mj-ea"/>
                <a:cs typeface="+mj-cs"/>
              </a:rPr>
            </a:br>
            <a:r>
              <a:rPr lang="de-DE" dirty="0">
                <a:ea typeface="+mj-ea"/>
                <a:cs typeface="+mj-cs"/>
              </a:rPr>
              <a:t>Wie erreichen wir das Ziel?</a:t>
            </a:r>
          </a:p>
        </p:txBody>
      </p:sp>
      <p:pic>
        <p:nvPicPr>
          <p:cNvPr id="4" name="Picture 7" descr="MPj0424433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5" b="22475"/>
          <a:stretch>
            <a:fillRect/>
          </a:stretch>
        </p:blipFill>
        <p:spPr bwMode="auto">
          <a:xfrm rot="20470858">
            <a:off x="2821623" y="2284071"/>
            <a:ext cx="6736289" cy="3866863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3"/>
          <p:cNvSpPr txBox="1">
            <a:spLocks noChangeArrowheads="1"/>
          </p:cNvSpPr>
          <p:nvPr/>
        </p:nvSpPr>
        <p:spPr bwMode="auto">
          <a:xfrm>
            <a:off x="251521" y="1700808"/>
            <a:ext cx="489654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buFont typeface="+mj-lt"/>
              <a:buAutoNum type="arabicPeriod"/>
            </a:pPr>
            <a:r>
              <a:rPr lang="de-DE" dirty="0"/>
              <a:t>Mit Veränderung positiv und produktiv umgehen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de-DE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de-DE" dirty="0"/>
              <a:t>Fundamente und Variablen unterscheiden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de-DE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de-DE" dirty="0"/>
              <a:t>Lebenslanges lernen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de-DE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de-DE" dirty="0"/>
              <a:t>Deine Rolle finden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reibset">
  <a:themeElements>
    <a:clrScheme name="Schreibset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chreibset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chreib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Schreibset.thmx</Template>
  <TotalTime>0</TotalTime>
  <Words>284</Words>
  <Application>Microsoft Office PowerPoint</Application>
  <PresentationFormat>Bildschirmpräsentation (4:3)</PresentationFormat>
  <Paragraphs>56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Courier New</vt:lpstr>
      <vt:lpstr>Palatino Linotype</vt:lpstr>
      <vt:lpstr>Trebuchet MS</vt:lpstr>
      <vt:lpstr>Schreibset</vt:lpstr>
      <vt:lpstr>Wie bleibt mein Leben und mein Dienst relevant für die nächste Generation </vt:lpstr>
      <vt:lpstr>Generation „Gold“: Wir leben länger ... Was fangen wir damit an?</vt:lpstr>
      <vt:lpstr>Wir sind besonders herausgefordert, weil wir in einer Zeit der Umwälzung leben</vt:lpstr>
      <vt:lpstr>Gesellschaftliche Lebenswelt der Nachmoderne</vt:lpstr>
      <vt:lpstr>PowerPoint-Präsentation</vt:lpstr>
      <vt:lpstr>Lebenswelten</vt:lpstr>
      <vt:lpstr>Gott hat einen Plan für uns:  Wie erreichen wir das Ziel?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Gemeinde im Umfeld der Lebenswelten </dc:title>
  <dc:subject/>
  <dc:creator/>
  <cp:keywords/>
  <dc:description/>
  <cp:lastModifiedBy>Gerhard Bachor</cp:lastModifiedBy>
  <cp:revision>178</cp:revision>
  <cp:lastPrinted>2012-03-25T18:11:22Z</cp:lastPrinted>
  <dcterms:created xsi:type="dcterms:W3CDTF">2011-02-03T09:11:10Z</dcterms:created>
  <dcterms:modified xsi:type="dcterms:W3CDTF">2018-12-19T20:59:34Z</dcterms:modified>
  <cp:category/>
</cp:coreProperties>
</file>